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2" r:id="rId4"/>
    <p:sldId id="261" r:id="rId5"/>
    <p:sldId id="263" r:id="rId6"/>
    <p:sldId id="260" r:id="rId7"/>
    <p:sldId id="274" r:id="rId8"/>
    <p:sldId id="275" r:id="rId9"/>
    <p:sldId id="276" r:id="rId10"/>
    <p:sldId id="277" r:id="rId11"/>
    <p:sldId id="278" r:id="rId12"/>
    <p:sldId id="279" r:id="rId13"/>
    <p:sldId id="280" r:id="rId14"/>
    <p:sldId id="281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66FF"/>
    <a:srgbClr val="FF5050"/>
    <a:srgbClr val="6699F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43" autoAdjust="0"/>
    <p:restoredTop sz="94660"/>
  </p:normalViewPr>
  <p:slideViewPr>
    <p:cSldViewPr snapToGrid="0">
      <p:cViewPr>
        <p:scale>
          <a:sx n="100" d="100"/>
          <a:sy n="100" d="100"/>
        </p:scale>
        <p:origin x="996" y="2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67310F8-E117-4752-B8CF-66A35B3087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SG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9DDA81F-8CB8-4FA3-AD1A-972AC163BB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SG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4CEADFB-2EB6-4009-AF20-6BE0A70D46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AA57DD-0B64-4859-820C-4CF0200EB3A1}" type="datetimeFigureOut">
              <a:rPr lang="en-SG" smtClean="0"/>
              <a:t>11/10/2018</a:t>
            </a:fld>
            <a:endParaRPr lang="en-SG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B2E256D-8FF4-4BA0-A32E-E30539E4D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3FA807B-1DE4-416F-B00F-AADFECCF7D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039E2-483B-4739-8754-981DF837453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1668082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6A3226-44FF-4D95-888D-E457CC248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SG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E9F5563-88F6-4BE8-B863-64F7D1D591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SG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69C4C48-48C7-44D9-A5E7-2564C8E496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AA57DD-0B64-4859-820C-4CF0200EB3A1}" type="datetimeFigureOut">
              <a:rPr lang="en-SG" smtClean="0"/>
              <a:t>11/10/2018</a:t>
            </a:fld>
            <a:endParaRPr lang="en-SG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BF59FAB-0D63-4619-A37A-1316801166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0BE95FF-4485-4005-AF7E-2117F8254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039E2-483B-4739-8754-981DF837453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1807298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5A17A117-7ED4-40F9-8361-87D3C5A71F3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SG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BC2C619-1111-4285-B38C-4D44C4BCC7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SG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6E4664B-0E0C-4D48-9714-E9C1CD5B56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AA57DD-0B64-4859-820C-4CF0200EB3A1}" type="datetimeFigureOut">
              <a:rPr lang="en-SG" smtClean="0"/>
              <a:t>11/10/2018</a:t>
            </a:fld>
            <a:endParaRPr lang="en-SG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688C1C1-FA1D-4DCB-A88B-5FC05137C9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F83AF2E-8E68-4946-BE16-246F4492CC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039E2-483B-4739-8754-981DF837453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1571904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6E65EC2-4237-4ABB-8CD5-28C4B4D81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SG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818B4B0-4252-413F-A6B7-60C5A1FE62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SG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8F82840-A702-41B2-9FD4-7A3182496A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AA57DD-0B64-4859-820C-4CF0200EB3A1}" type="datetimeFigureOut">
              <a:rPr lang="en-SG" smtClean="0"/>
              <a:t>11/10/2018</a:t>
            </a:fld>
            <a:endParaRPr lang="en-SG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8F71C10-BCBB-41B2-B19E-C3A537FA9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CE918B5-69BC-4AE0-8DEB-48B60CE333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039E2-483B-4739-8754-981DF837453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1631839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3A840A-3C3E-41CE-A986-B6600E341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SG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AECBD1A-54CB-4494-9782-20FBE948F9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459D6C0-A27C-4715-984D-3FF406D946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AA57DD-0B64-4859-820C-4CF0200EB3A1}" type="datetimeFigureOut">
              <a:rPr lang="en-SG" smtClean="0"/>
              <a:t>11/10/2018</a:t>
            </a:fld>
            <a:endParaRPr lang="en-SG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FBE91A3-C03B-48FF-BEC6-BB5F9BE61E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F0E859F-F04B-4951-BBF5-16A4D1D5D8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039E2-483B-4739-8754-981DF837453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7821663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49B7772-9489-4DE5-AB87-D7B296B9F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SG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ADC6DF2-4822-41B4-9E56-AEB6649C31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SG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D81DE43-683F-4F32-AA4F-56FA1EAF6C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SG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E581A2A-31C1-4649-8E56-AF9BBCC6A7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AA57DD-0B64-4859-820C-4CF0200EB3A1}" type="datetimeFigureOut">
              <a:rPr lang="en-SG" smtClean="0"/>
              <a:t>11/10/2018</a:t>
            </a:fld>
            <a:endParaRPr lang="en-SG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364924C-7C9A-4319-A28A-C0DA3C1438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2018A7D-0AFE-4250-AD13-64B73FBB7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039E2-483B-4739-8754-981DF837453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4013223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B3568BE-459B-446D-9227-386D69454C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SG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8702A22-83FF-4AD9-BE60-5303110455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FB232C9-034C-4CE1-90A3-B4029B4B08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SG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A9DE595-C1EB-46A6-A08E-D6199400DC1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F8D637D-2474-4753-8FB0-9926B2A9155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SG"/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27189F91-D61C-4BFD-B441-664AF097D4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AA57DD-0B64-4859-820C-4CF0200EB3A1}" type="datetimeFigureOut">
              <a:rPr lang="en-SG" smtClean="0"/>
              <a:t>11/10/2018</a:t>
            </a:fld>
            <a:endParaRPr lang="en-SG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D631D901-3316-4787-9722-40EA3705E3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2E7EC7B-8F96-4B1B-930D-0DAD762F79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039E2-483B-4739-8754-981DF837453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3634571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6BAED0-6B18-49AC-9738-379524EF8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SG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B083481-14E8-461D-AC86-89FF42C6D1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AA57DD-0B64-4859-820C-4CF0200EB3A1}" type="datetimeFigureOut">
              <a:rPr lang="en-SG" smtClean="0"/>
              <a:t>11/10/2018</a:t>
            </a:fld>
            <a:endParaRPr lang="en-SG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EB76376-953C-4CD4-9785-F5BB4E5075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D33261D-22F0-4341-AD89-44A0B89C58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039E2-483B-4739-8754-981DF837453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4169010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D256FED-BD47-4F57-9C5C-D8E0FF7D72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AA57DD-0B64-4859-820C-4CF0200EB3A1}" type="datetimeFigureOut">
              <a:rPr lang="en-SG" smtClean="0"/>
              <a:t>11/10/2018</a:t>
            </a:fld>
            <a:endParaRPr lang="en-SG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0FBE6D1-CCF4-49BC-99F2-E548BBAD24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07724F9-91DB-4F3D-AD2E-EDCF4B8739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039E2-483B-4739-8754-981DF837453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1244575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786EB4B-3F7E-4E64-A01D-A7BC264536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SG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1EC4B2B-F53A-4915-A366-3DCC961611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SG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3CCC6E3-9362-4994-B6DD-6D691D4449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3927A00-66BE-4F71-9663-C2DAE16FF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AA57DD-0B64-4859-820C-4CF0200EB3A1}" type="datetimeFigureOut">
              <a:rPr lang="en-SG" smtClean="0"/>
              <a:t>11/10/2018</a:t>
            </a:fld>
            <a:endParaRPr lang="en-SG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6804F76-F9C4-472E-80E3-C01ED41E4C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74D4E8F-3ECC-43E2-9A59-ADE93C116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039E2-483B-4739-8754-981DF837453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9046198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56AEF9-515E-4A91-9CF5-726B9FC3A6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SG"/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FB5D4BDD-CE2E-4958-A5A9-C069CAECBF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5BE0905-1706-406F-BF2B-2F47A07502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FC56C91-9973-4F0F-8E86-5B10DD1D5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AA57DD-0B64-4859-820C-4CF0200EB3A1}" type="datetimeFigureOut">
              <a:rPr lang="en-SG" smtClean="0"/>
              <a:t>11/10/2018</a:t>
            </a:fld>
            <a:endParaRPr lang="en-SG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EB42D2D-9B8F-4BC7-B1CC-EB3213EEEE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9EC3AA1-1BC8-448E-8FAD-8967238B22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039E2-483B-4739-8754-981DF837453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6763364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1CAC1CDC-0D77-4235-B761-2D47932C81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SG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BC4C7F5-BDDE-44C4-AE9D-3705F1634F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SG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6965374-9E69-4950-BBFA-D95CDEA58F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AA57DD-0B64-4859-820C-4CF0200EB3A1}" type="datetimeFigureOut">
              <a:rPr lang="en-SG" smtClean="0"/>
              <a:t>11/10/2018</a:t>
            </a:fld>
            <a:endParaRPr lang="en-SG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2168B46-4651-4EB2-BBB1-922BA4F5B4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3371D0D-0DD2-4FB0-9DDF-59C5258304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9039E2-483B-4739-8754-981DF837453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2110914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581534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3AB35144-4210-4B71-B64D-E0347DCA65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62" t="22101" r="25883" b="21986"/>
          <a:stretch/>
        </p:blipFill>
        <p:spPr>
          <a:xfrm>
            <a:off x="290285" y="365125"/>
            <a:ext cx="2438400" cy="1211717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3A88A8E-B5CF-407C-B5BE-8397838FD8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6313" y="5106989"/>
            <a:ext cx="2035687" cy="1751011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F68590FE-94DB-4D74-A4D8-14801CCA65F7}"/>
              </a:ext>
            </a:extLst>
          </p:cNvPr>
          <p:cNvSpPr txBox="1"/>
          <p:nvPr/>
        </p:nvSpPr>
        <p:spPr>
          <a:xfrm>
            <a:off x="3326130" y="320675"/>
            <a:ext cx="658368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6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Demi Cond"/>
                <a:ea typeface="等线"/>
                <a:cs typeface="+mn-cs"/>
              </a:rPr>
              <a:t>R</a:t>
            </a:r>
            <a:r>
              <a:rPr kumimoji="0" lang="en-SG" altLang="zh-CN" sz="6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Demi Cond"/>
                <a:ea typeface="等线"/>
                <a:cs typeface="+mn-cs"/>
              </a:rPr>
              <a:t>igidBody2D</a:t>
            </a:r>
            <a:endParaRPr kumimoji="0" lang="en-SG" sz="6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Demi Cond"/>
              <a:ea typeface="等线"/>
              <a:cs typeface="+mn-cs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476476D-6A34-4C8E-ADFF-B67D161C106D}"/>
              </a:ext>
            </a:extLst>
          </p:cNvPr>
          <p:cNvSpPr txBox="1"/>
          <p:nvPr/>
        </p:nvSpPr>
        <p:spPr>
          <a:xfrm>
            <a:off x="1239581" y="1997642"/>
            <a:ext cx="99345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SG" sz="3600" dirty="0">
                <a:solidFill>
                  <a:prstClr val="white"/>
                </a:solidFill>
              </a:rPr>
              <a:t>Adding a Rigidbody2D component to a </a:t>
            </a:r>
            <a:r>
              <a:rPr lang="en-SG" sz="3600" dirty="0" err="1">
                <a:solidFill>
                  <a:prstClr val="white"/>
                </a:solidFill>
              </a:rPr>
              <a:t>GameObject</a:t>
            </a:r>
            <a:r>
              <a:rPr lang="en-SG" sz="3600" dirty="0">
                <a:solidFill>
                  <a:prstClr val="white"/>
                </a:solidFill>
              </a:rPr>
              <a:t> puts it under the </a:t>
            </a:r>
            <a:r>
              <a:rPr lang="en-SG" sz="3600" dirty="0">
                <a:solidFill>
                  <a:srgbClr val="6699FF"/>
                </a:solidFill>
              </a:rPr>
              <a:t>control</a:t>
            </a:r>
            <a:r>
              <a:rPr lang="en-SG" sz="3600" dirty="0">
                <a:solidFill>
                  <a:prstClr val="white"/>
                </a:solidFill>
              </a:rPr>
              <a:t> of the </a:t>
            </a:r>
            <a:r>
              <a:rPr lang="en-SG" sz="3600" dirty="0">
                <a:solidFill>
                  <a:srgbClr val="6699FF"/>
                </a:solidFill>
              </a:rPr>
              <a:t>physics engine</a:t>
            </a:r>
            <a:r>
              <a:rPr lang="en-SG" sz="3600" dirty="0">
                <a:solidFill>
                  <a:prstClr val="white"/>
                </a:solidFill>
              </a:rPr>
              <a:t>.</a:t>
            </a:r>
            <a:endParaRPr kumimoji="0" lang="en-SG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Demi Cond"/>
              <a:ea typeface="等线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79343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3AB35144-4210-4B71-B64D-E0347DCA65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62" t="22101" r="25883" b="21986"/>
          <a:stretch/>
        </p:blipFill>
        <p:spPr>
          <a:xfrm>
            <a:off x="290285" y="365125"/>
            <a:ext cx="2438400" cy="1211717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3A88A8E-B5CF-407C-B5BE-8397838FD8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6313" y="5106989"/>
            <a:ext cx="2035687" cy="1751011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F68590FE-94DB-4D74-A4D8-14801CCA65F7}"/>
              </a:ext>
            </a:extLst>
          </p:cNvPr>
          <p:cNvSpPr txBox="1"/>
          <p:nvPr/>
        </p:nvSpPr>
        <p:spPr>
          <a:xfrm>
            <a:off x="3326130" y="320675"/>
            <a:ext cx="785622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6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Demi Cond"/>
                <a:ea typeface="等线"/>
                <a:cs typeface="+mn-cs"/>
              </a:rPr>
              <a:t>RigidBody2D.AddForce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476476D-6A34-4C8E-ADFF-B67D161C106D}"/>
              </a:ext>
            </a:extLst>
          </p:cNvPr>
          <p:cNvSpPr txBox="1"/>
          <p:nvPr/>
        </p:nvSpPr>
        <p:spPr>
          <a:xfrm>
            <a:off x="1619250" y="2502467"/>
            <a:ext cx="94297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fr-FR" sz="3600" dirty="0">
                <a:solidFill>
                  <a:srgbClr val="FF5050"/>
                </a:solidFill>
              </a:rPr>
              <a:t>public </a:t>
            </a:r>
            <a:r>
              <a:rPr lang="fr-FR" sz="3600" dirty="0" err="1">
                <a:solidFill>
                  <a:srgbClr val="FF5050"/>
                </a:solidFill>
              </a:rPr>
              <a:t>void</a:t>
            </a:r>
            <a:r>
              <a:rPr lang="fr-FR" sz="3600" dirty="0">
                <a:solidFill>
                  <a:srgbClr val="FF5050"/>
                </a:solidFill>
              </a:rPr>
              <a:t> </a:t>
            </a:r>
            <a:r>
              <a:rPr lang="fr-FR" sz="3600" dirty="0" err="1">
                <a:solidFill>
                  <a:schemeClr val="bg1"/>
                </a:solidFill>
              </a:rPr>
              <a:t>AddForce</a:t>
            </a:r>
            <a:r>
              <a:rPr lang="fr-FR" sz="3600" dirty="0">
                <a:solidFill>
                  <a:schemeClr val="bg1"/>
                </a:solidFill>
              </a:rPr>
              <a:t>(</a:t>
            </a:r>
            <a:r>
              <a:rPr lang="fr-FR" sz="3600" dirty="0">
                <a:solidFill>
                  <a:srgbClr val="CC66FF"/>
                </a:solidFill>
              </a:rPr>
              <a:t>Vector2</a:t>
            </a:r>
            <a:r>
              <a:rPr lang="fr-FR" sz="3600" dirty="0">
                <a:solidFill>
                  <a:schemeClr val="bg1"/>
                </a:solidFill>
              </a:rPr>
              <a:t> force, </a:t>
            </a:r>
            <a:r>
              <a:rPr lang="fr-FR" sz="3600" dirty="0">
                <a:solidFill>
                  <a:srgbClr val="CC66FF"/>
                </a:solidFill>
              </a:rPr>
              <a:t>ForceMode2D</a:t>
            </a:r>
            <a:r>
              <a:rPr lang="fr-FR" sz="3600" dirty="0">
                <a:solidFill>
                  <a:schemeClr val="bg1"/>
                </a:solidFill>
              </a:rPr>
              <a:t> mode = ForceMode2D.Force)</a:t>
            </a:r>
            <a:endParaRPr kumimoji="0" lang="en-SG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Franklin Gothic Demi Cond"/>
              <a:ea typeface="等线"/>
            </a:endParaRPr>
          </a:p>
        </p:txBody>
      </p:sp>
    </p:spTree>
    <p:extLst>
      <p:ext uri="{BB962C8B-B14F-4D97-AF65-F5344CB8AC3E}">
        <p14:creationId xmlns:p14="http://schemas.microsoft.com/office/powerpoint/2010/main" val="9465117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3AB35144-4210-4B71-B64D-E0347DCA65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62" t="22101" r="25883" b="21986"/>
          <a:stretch/>
        </p:blipFill>
        <p:spPr>
          <a:xfrm>
            <a:off x="290285" y="365125"/>
            <a:ext cx="2438400" cy="1211717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3A88A8E-B5CF-407C-B5BE-8397838FD8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6313" y="5106989"/>
            <a:ext cx="2035687" cy="1751011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F68590FE-94DB-4D74-A4D8-14801CCA65F7}"/>
              </a:ext>
            </a:extLst>
          </p:cNvPr>
          <p:cNvSpPr txBox="1"/>
          <p:nvPr/>
        </p:nvSpPr>
        <p:spPr>
          <a:xfrm>
            <a:off x="3326130" y="320675"/>
            <a:ext cx="785622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6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Demi Cond"/>
                <a:ea typeface="等线"/>
                <a:cs typeface="+mn-cs"/>
              </a:rPr>
              <a:t>GetComponent</a:t>
            </a:r>
            <a:endParaRPr kumimoji="0" lang="en-SG" sz="6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Demi Cond"/>
              <a:ea typeface="等线"/>
              <a:cs typeface="+mn-cs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476476D-6A34-4C8E-ADFF-B67D161C106D}"/>
              </a:ext>
            </a:extLst>
          </p:cNvPr>
          <p:cNvSpPr txBox="1"/>
          <p:nvPr/>
        </p:nvSpPr>
        <p:spPr>
          <a:xfrm>
            <a:off x="1619250" y="2502467"/>
            <a:ext cx="9429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SG" sz="3600" dirty="0">
                <a:solidFill>
                  <a:srgbClr val="FF5050"/>
                </a:solidFill>
              </a:rPr>
              <a:t>public </a:t>
            </a:r>
            <a:r>
              <a:rPr lang="en-SG" sz="3600" dirty="0">
                <a:solidFill>
                  <a:srgbClr val="CC66FF"/>
                </a:solidFill>
              </a:rPr>
              <a:t>Component</a:t>
            </a:r>
            <a:r>
              <a:rPr lang="en-SG" sz="3600" dirty="0">
                <a:solidFill>
                  <a:schemeClr val="bg1"/>
                </a:solidFill>
              </a:rPr>
              <a:t> </a:t>
            </a:r>
            <a:r>
              <a:rPr lang="en-SG" sz="3600" dirty="0" err="1">
                <a:solidFill>
                  <a:schemeClr val="bg1"/>
                </a:solidFill>
              </a:rPr>
              <a:t>GetComponent</a:t>
            </a:r>
            <a:r>
              <a:rPr lang="en-SG" sz="3600" dirty="0">
                <a:solidFill>
                  <a:schemeClr val="bg1"/>
                </a:solidFill>
              </a:rPr>
              <a:t>(</a:t>
            </a:r>
            <a:r>
              <a:rPr lang="en-SG" sz="3600" dirty="0">
                <a:solidFill>
                  <a:srgbClr val="CC66FF"/>
                </a:solidFill>
              </a:rPr>
              <a:t>Type</a:t>
            </a:r>
            <a:r>
              <a:rPr lang="en-SG" sz="3600" dirty="0">
                <a:solidFill>
                  <a:schemeClr val="bg1"/>
                </a:solidFill>
              </a:rPr>
              <a:t> type);</a:t>
            </a:r>
            <a:endParaRPr kumimoji="0" lang="en-SG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Franklin Gothic Demi Cond"/>
              <a:ea typeface="等线"/>
            </a:endParaRPr>
          </a:p>
        </p:txBody>
      </p:sp>
    </p:spTree>
    <p:extLst>
      <p:ext uri="{BB962C8B-B14F-4D97-AF65-F5344CB8AC3E}">
        <p14:creationId xmlns:p14="http://schemas.microsoft.com/office/powerpoint/2010/main" val="34854401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3AB35144-4210-4B71-B64D-E0347DCA65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62" t="22101" r="25883" b="21986"/>
          <a:stretch/>
        </p:blipFill>
        <p:spPr>
          <a:xfrm>
            <a:off x="290285" y="365125"/>
            <a:ext cx="2438400" cy="1211717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3A88A8E-B5CF-407C-B5BE-8397838FD8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6313" y="5106989"/>
            <a:ext cx="2035687" cy="1751011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F68590FE-94DB-4D74-A4D8-14801CCA65F7}"/>
              </a:ext>
            </a:extLst>
          </p:cNvPr>
          <p:cNvSpPr txBox="1"/>
          <p:nvPr/>
        </p:nvSpPr>
        <p:spPr>
          <a:xfrm>
            <a:off x="3326130" y="320675"/>
            <a:ext cx="785622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SG" sz="6600" dirty="0" err="1">
                <a:solidFill>
                  <a:prstClr val="white"/>
                </a:solidFill>
              </a:rPr>
              <a:t>Mathf.SmoothDamp</a:t>
            </a:r>
            <a:endParaRPr kumimoji="0" lang="en-SG" sz="6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Demi Cond"/>
              <a:ea typeface="等线"/>
              <a:cs typeface="+mn-cs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476476D-6A34-4C8E-ADFF-B67D161C106D}"/>
              </a:ext>
            </a:extLst>
          </p:cNvPr>
          <p:cNvSpPr txBox="1"/>
          <p:nvPr/>
        </p:nvSpPr>
        <p:spPr>
          <a:xfrm>
            <a:off x="1619250" y="2502467"/>
            <a:ext cx="942975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SG" sz="2800" dirty="0">
                <a:solidFill>
                  <a:srgbClr val="FF5050"/>
                </a:solidFill>
              </a:rPr>
              <a:t>public static float </a:t>
            </a:r>
            <a:r>
              <a:rPr lang="en-SG" sz="2800" dirty="0" err="1">
                <a:solidFill>
                  <a:schemeClr val="bg1"/>
                </a:solidFill>
              </a:rPr>
              <a:t>SmoothDamp</a:t>
            </a:r>
            <a:r>
              <a:rPr lang="en-SG" sz="2800" dirty="0">
                <a:solidFill>
                  <a:schemeClr val="bg1"/>
                </a:solidFill>
              </a:rPr>
              <a:t>(</a:t>
            </a:r>
            <a:r>
              <a:rPr lang="en-SG" sz="2800" dirty="0">
                <a:solidFill>
                  <a:srgbClr val="CC66FF"/>
                </a:solidFill>
              </a:rPr>
              <a:t>float</a:t>
            </a:r>
            <a:r>
              <a:rPr lang="en-SG" sz="2800" dirty="0">
                <a:solidFill>
                  <a:schemeClr val="bg1"/>
                </a:solidFill>
              </a:rPr>
              <a:t> current, </a:t>
            </a:r>
            <a:r>
              <a:rPr lang="en-SG" sz="2800" dirty="0">
                <a:solidFill>
                  <a:srgbClr val="CC66FF"/>
                </a:solidFill>
              </a:rPr>
              <a:t>float</a:t>
            </a:r>
            <a:r>
              <a:rPr lang="en-SG" sz="2800" dirty="0">
                <a:solidFill>
                  <a:schemeClr val="bg1"/>
                </a:solidFill>
              </a:rPr>
              <a:t> target, </a:t>
            </a:r>
            <a:r>
              <a:rPr lang="en-SG" sz="2800" dirty="0">
                <a:solidFill>
                  <a:srgbClr val="CC66FF"/>
                </a:solidFill>
              </a:rPr>
              <a:t>ref float </a:t>
            </a:r>
            <a:r>
              <a:rPr lang="en-SG" sz="2800" dirty="0" err="1">
                <a:solidFill>
                  <a:schemeClr val="bg1"/>
                </a:solidFill>
              </a:rPr>
              <a:t>currentVelocity</a:t>
            </a:r>
            <a:r>
              <a:rPr lang="en-SG" sz="2800" dirty="0">
                <a:solidFill>
                  <a:schemeClr val="bg1"/>
                </a:solidFill>
              </a:rPr>
              <a:t>, </a:t>
            </a:r>
            <a:r>
              <a:rPr lang="en-SG" sz="2800" dirty="0">
                <a:solidFill>
                  <a:srgbClr val="CC66FF"/>
                </a:solidFill>
              </a:rPr>
              <a:t>float</a:t>
            </a:r>
            <a:r>
              <a:rPr lang="en-SG" sz="2800" dirty="0">
                <a:solidFill>
                  <a:schemeClr val="bg1"/>
                </a:solidFill>
              </a:rPr>
              <a:t> </a:t>
            </a:r>
            <a:r>
              <a:rPr lang="en-SG" sz="2800" dirty="0" err="1">
                <a:solidFill>
                  <a:schemeClr val="bg1"/>
                </a:solidFill>
              </a:rPr>
              <a:t>smoothTime</a:t>
            </a:r>
            <a:r>
              <a:rPr lang="en-SG" sz="2800" dirty="0">
                <a:solidFill>
                  <a:schemeClr val="bg1"/>
                </a:solidFill>
              </a:rPr>
              <a:t>, </a:t>
            </a:r>
            <a:r>
              <a:rPr lang="en-SG" sz="2800" dirty="0">
                <a:solidFill>
                  <a:srgbClr val="CC66FF"/>
                </a:solidFill>
              </a:rPr>
              <a:t>float</a:t>
            </a:r>
            <a:r>
              <a:rPr lang="en-SG" sz="2800" dirty="0">
                <a:solidFill>
                  <a:schemeClr val="bg1"/>
                </a:solidFill>
              </a:rPr>
              <a:t> </a:t>
            </a:r>
            <a:r>
              <a:rPr lang="en-SG" sz="2800" dirty="0" err="1">
                <a:solidFill>
                  <a:schemeClr val="bg1"/>
                </a:solidFill>
              </a:rPr>
              <a:t>maxSpeed</a:t>
            </a:r>
            <a:r>
              <a:rPr lang="en-SG" sz="2800" dirty="0">
                <a:solidFill>
                  <a:schemeClr val="bg1"/>
                </a:solidFill>
              </a:rPr>
              <a:t> = </a:t>
            </a:r>
            <a:r>
              <a:rPr lang="en-SG" sz="2800" dirty="0" err="1">
                <a:solidFill>
                  <a:schemeClr val="bg1"/>
                </a:solidFill>
              </a:rPr>
              <a:t>Mathf.Infinity</a:t>
            </a:r>
            <a:r>
              <a:rPr lang="en-SG" sz="2800" dirty="0">
                <a:solidFill>
                  <a:schemeClr val="bg1"/>
                </a:solidFill>
              </a:rPr>
              <a:t>, </a:t>
            </a:r>
            <a:r>
              <a:rPr lang="en-SG" sz="2800" dirty="0">
                <a:solidFill>
                  <a:srgbClr val="CC66FF"/>
                </a:solidFill>
              </a:rPr>
              <a:t>float</a:t>
            </a:r>
            <a:r>
              <a:rPr lang="en-SG" sz="2800" dirty="0">
                <a:solidFill>
                  <a:schemeClr val="bg1"/>
                </a:solidFill>
              </a:rPr>
              <a:t> </a:t>
            </a:r>
            <a:r>
              <a:rPr lang="en-SG" sz="2800" dirty="0" err="1">
                <a:solidFill>
                  <a:schemeClr val="bg1"/>
                </a:solidFill>
              </a:rPr>
              <a:t>deltaTime</a:t>
            </a:r>
            <a:r>
              <a:rPr lang="en-SG" sz="2800" dirty="0">
                <a:solidFill>
                  <a:schemeClr val="bg1"/>
                </a:solidFill>
              </a:rPr>
              <a:t> = </a:t>
            </a:r>
            <a:r>
              <a:rPr lang="en-SG" sz="2800" dirty="0" err="1">
                <a:solidFill>
                  <a:schemeClr val="bg1"/>
                </a:solidFill>
              </a:rPr>
              <a:t>Time.deltaTime</a:t>
            </a:r>
            <a:r>
              <a:rPr lang="en-SG" sz="2800" dirty="0">
                <a:solidFill>
                  <a:schemeClr val="bg1"/>
                </a:solidFill>
              </a:rPr>
              <a:t>);</a:t>
            </a:r>
            <a:endParaRPr kumimoji="0" lang="en-SG" sz="2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Franklin Gothic Demi Cond"/>
              <a:ea typeface="等线"/>
            </a:endParaRPr>
          </a:p>
        </p:txBody>
      </p:sp>
    </p:spTree>
    <p:extLst>
      <p:ext uri="{BB962C8B-B14F-4D97-AF65-F5344CB8AC3E}">
        <p14:creationId xmlns:p14="http://schemas.microsoft.com/office/powerpoint/2010/main" val="22506586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3AB35144-4210-4B71-B64D-E0347DCA65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62" t="22101" r="25883" b="21986"/>
          <a:stretch/>
        </p:blipFill>
        <p:spPr>
          <a:xfrm>
            <a:off x="290285" y="365125"/>
            <a:ext cx="2438400" cy="1211717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3A88A8E-B5CF-407C-B5BE-8397838FD8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6313" y="5106989"/>
            <a:ext cx="2035687" cy="1751011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F68590FE-94DB-4D74-A4D8-14801CCA65F7}"/>
              </a:ext>
            </a:extLst>
          </p:cNvPr>
          <p:cNvSpPr txBox="1"/>
          <p:nvPr/>
        </p:nvSpPr>
        <p:spPr>
          <a:xfrm>
            <a:off x="3326130" y="320675"/>
            <a:ext cx="785622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6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Demi Cond"/>
                <a:ea typeface="等线"/>
                <a:cs typeface="+mn-cs"/>
              </a:rPr>
              <a:t>RayCast</a:t>
            </a:r>
            <a:endParaRPr kumimoji="0" lang="en-SG" sz="6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Demi Cond"/>
              <a:ea typeface="等线"/>
              <a:cs typeface="+mn-cs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476476D-6A34-4C8E-ADFF-B67D161C106D}"/>
              </a:ext>
            </a:extLst>
          </p:cNvPr>
          <p:cNvSpPr txBox="1"/>
          <p:nvPr/>
        </p:nvSpPr>
        <p:spPr>
          <a:xfrm>
            <a:off x="1619250" y="2502467"/>
            <a:ext cx="94297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SG" sz="2400" dirty="0">
                <a:solidFill>
                  <a:srgbClr val="FF5050"/>
                </a:solidFill>
              </a:rPr>
              <a:t>public static RaycastHit2D</a:t>
            </a:r>
            <a:r>
              <a:rPr lang="en-SG" sz="2400" dirty="0">
                <a:solidFill>
                  <a:schemeClr val="bg1"/>
                </a:solidFill>
              </a:rPr>
              <a:t> </a:t>
            </a:r>
            <a:r>
              <a:rPr lang="en-SG" sz="2400" dirty="0" err="1">
                <a:solidFill>
                  <a:schemeClr val="bg1"/>
                </a:solidFill>
              </a:rPr>
              <a:t>Raycast</a:t>
            </a:r>
            <a:r>
              <a:rPr lang="en-SG" sz="2400" dirty="0">
                <a:solidFill>
                  <a:schemeClr val="bg1"/>
                </a:solidFill>
              </a:rPr>
              <a:t>(</a:t>
            </a:r>
            <a:r>
              <a:rPr lang="en-SG" sz="2400" dirty="0">
                <a:solidFill>
                  <a:srgbClr val="CC66FF"/>
                </a:solidFill>
              </a:rPr>
              <a:t>Vector2</a:t>
            </a:r>
            <a:r>
              <a:rPr lang="en-SG" sz="2400" dirty="0">
                <a:solidFill>
                  <a:schemeClr val="bg1"/>
                </a:solidFill>
              </a:rPr>
              <a:t> origin, </a:t>
            </a:r>
            <a:r>
              <a:rPr lang="en-SG" sz="2400" dirty="0">
                <a:solidFill>
                  <a:srgbClr val="CC66FF"/>
                </a:solidFill>
              </a:rPr>
              <a:t>Vector2</a:t>
            </a:r>
            <a:r>
              <a:rPr lang="en-SG" sz="2400" dirty="0">
                <a:solidFill>
                  <a:schemeClr val="bg1"/>
                </a:solidFill>
              </a:rPr>
              <a:t> direction, </a:t>
            </a:r>
            <a:r>
              <a:rPr lang="en-SG" sz="2400" dirty="0">
                <a:solidFill>
                  <a:srgbClr val="CC66FF"/>
                </a:solidFill>
              </a:rPr>
              <a:t>float</a:t>
            </a:r>
            <a:r>
              <a:rPr lang="en-SG" sz="2400" dirty="0">
                <a:solidFill>
                  <a:schemeClr val="bg1"/>
                </a:solidFill>
              </a:rPr>
              <a:t> distance = </a:t>
            </a:r>
            <a:r>
              <a:rPr lang="en-SG" sz="2400" dirty="0" err="1">
                <a:solidFill>
                  <a:schemeClr val="bg1"/>
                </a:solidFill>
              </a:rPr>
              <a:t>Mathf.Infinity</a:t>
            </a:r>
            <a:r>
              <a:rPr lang="en-SG" sz="2400" dirty="0">
                <a:solidFill>
                  <a:schemeClr val="bg1"/>
                </a:solidFill>
              </a:rPr>
              <a:t>, </a:t>
            </a:r>
            <a:r>
              <a:rPr lang="en-SG" sz="2400" dirty="0">
                <a:solidFill>
                  <a:srgbClr val="CC66FF"/>
                </a:solidFill>
              </a:rPr>
              <a:t>int</a:t>
            </a:r>
            <a:r>
              <a:rPr lang="en-SG" sz="2400" dirty="0">
                <a:solidFill>
                  <a:schemeClr val="bg1"/>
                </a:solidFill>
              </a:rPr>
              <a:t> </a:t>
            </a:r>
            <a:r>
              <a:rPr lang="en-SG" sz="2400" dirty="0" err="1">
                <a:solidFill>
                  <a:schemeClr val="bg1"/>
                </a:solidFill>
              </a:rPr>
              <a:t>layerMask</a:t>
            </a:r>
            <a:r>
              <a:rPr lang="en-SG" sz="2400" dirty="0">
                <a:solidFill>
                  <a:schemeClr val="bg1"/>
                </a:solidFill>
              </a:rPr>
              <a:t> = </a:t>
            </a:r>
            <a:r>
              <a:rPr lang="en-SG" sz="2400" dirty="0" err="1">
                <a:solidFill>
                  <a:schemeClr val="bg1"/>
                </a:solidFill>
              </a:rPr>
              <a:t>DefaultRaycastLayers</a:t>
            </a:r>
            <a:r>
              <a:rPr lang="en-SG" sz="2400" dirty="0">
                <a:solidFill>
                  <a:schemeClr val="bg1"/>
                </a:solidFill>
              </a:rPr>
              <a:t>, </a:t>
            </a:r>
            <a:r>
              <a:rPr lang="en-SG" sz="2400" dirty="0">
                <a:solidFill>
                  <a:srgbClr val="CC66FF"/>
                </a:solidFill>
              </a:rPr>
              <a:t>float</a:t>
            </a:r>
            <a:r>
              <a:rPr lang="en-SG" sz="2400" dirty="0">
                <a:solidFill>
                  <a:schemeClr val="bg1"/>
                </a:solidFill>
              </a:rPr>
              <a:t> </a:t>
            </a:r>
            <a:r>
              <a:rPr lang="en-SG" sz="2400" dirty="0" err="1">
                <a:solidFill>
                  <a:schemeClr val="bg1"/>
                </a:solidFill>
              </a:rPr>
              <a:t>minDepth</a:t>
            </a:r>
            <a:r>
              <a:rPr lang="en-SG" sz="2400" dirty="0">
                <a:solidFill>
                  <a:schemeClr val="bg1"/>
                </a:solidFill>
              </a:rPr>
              <a:t> = -</a:t>
            </a:r>
            <a:r>
              <a:rPr lang="en-SG" sz="2400" dirty="0" err="1">
                <a:solidFill>
                  <a:schemeClr val="bg1"/>
                </a:solidFill>
              </a:rPr>
              <a:t>Mathf.Infinity</a:t>
            </a:r>
            <a:r>
              <a:rPr lang="en-SG" sz="2400" dirty="0">
                <a:solidFill>
                  <a:schemeClr val="bg1"/>
                </a:solidFill>
              </a:rPr>
              <a:t>, </a:t>
            </a:r>
            <a:r>
              <a:rPr lang="en-SG" sz="2400" dirty="0">
                <a:solidFill>
                  <a:srgbClr val="CC66FF"/>
                </a:solidFill>
              </a:rPr>
              <a:t>float </a:t>
            </a:r>
            <a:r>
              <a:rPr lang="en-SG" sz="2400" dirty="0" err="1">
                <a:solidFill>
                  <a:schemeClr val="bg1"/>
                </a:solidFill>
              </a:rPr>
              <a:t>maxDepth</a:t>
            </a:r>
            <a:r>
              <a:rPr lang="en-SG" sz="2400" dirty="0">
                <a:solidFill>
                  <a:schemeClr val="bg1"/>
                </a:solidFill>
              </a:rPr>
              <a:t> = </a:t>
            </a:r>
            <a:r>
              <a:rPr lang="en-SG" sz="2400" dirty="0" err="1">
                <a:solidFill>
                  <a:schemeClr val="bg1"/>
                </a:solidFill>
              </a:rPr>
              <a:t>Mathf.Infinity</a:t>
            </a:r>
            <a:r>
              <a:rPr lang="en-SG" sz="2400" dirty="0">
                <a:solidFill>
                  <a:schemeClr val="bg1"/>
                </a:solidFill>
              </a:rPr>
              <a:t>);</a:t>
            </a:r>
            <a:endParaRPr kumimoji="0" lang="en-SG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Franklin Gothic Demi Cond"/>
              <a:ea typeface="等线"/>
            </a:endParaRPr>
          </a:p>
        </p:txBody>
      </p:sp>
    </p:spTree>
    <p:extLst>
      <p:ext uri="{BB962C8B-B14F-4D97-AF65-F5344CB8AC3E}">
        <p14:creationId xmlns:p14="http://schemas.microsoft.com/office/powerpoint/2010/main" val="25433221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8BB615-110D-4720-9B0A-16FC43F8AA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638" y="1460227"/>
            <a:ext cx="8853714" cy="1325563"/>
          </a:xfrm>
        </p:spPr>
        <p:txBody>
          <a:bodyPr>
            <a:noAutofit/>
          </a:bodyPr>
          <a:lstStyle/>
          <a:p>
            <a:r>
              <a:rPr lang="en-SG" sz="48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Unity Game Development Workshop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3AB35144-4210-4B71-B64D-E0347DCA65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62" t="22101" r="25883" b="21986"/>
          <a:stretch/>
        </p:blipFill>
        <p:spPr>
          <a:xfrm>
            <a:off x="290285" y="365125"/>
            <a:ext cx="2438400" cy="1211717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3A88A8E-B5CF-407C-B5BE-8397838FD8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6313" y="5106989"/>
            <a:ext cx="2035687" cy="175101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A56E10E-9D99-4AE0-AA98-5B7BDD8FD3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7008" y="2801030"/>
            <a:ext cx="2672301" cy="2672301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FA086919-28B0-422B-ADF2-B58330411DE6}"/>
              </a:ext>
            </a:extLst>
          </p:cNvPr>
          <p:cNvSpPr txBox="1"/>
          <p:nvPr/>
        </p:nvSpPr>
        <p:spPr>
          <a:xfrm>
            <a:off x="1075638" y="2785790"/>
            <a:ext cx="55899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0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Access the repository via the link below or the </a:t>
            </a:r>
            <a:r>
              <a:rPr lang="en-SG" sz="2000" dirty="0" err="1">
                <a:solidFill>
                  <a:schemeClr val="bg1"/>
                </a:solidFill>
                <a:latin typeface="Franklin Gothic Demi Cond" panose="020B0706030402020204" pitchFamily="34" charset="0"/>
              </a:rPr>
              <a:t>QRcode</a:t>
            </a:r>
            <a:r>
              <a:rPr lang="en-SG" sz="20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:</a:t>
            </a:r>
          </a:p>
          <a:p>
            <a:endParaRPr lang="en-SG" sz="2000" dirty="0">
              <a:solidFill>
                <a:schemeClr val="bg1"/>
              </a:solidFill>
              <a:latin typeface="Franklin Gothic Demi Cond" panose="020B07060304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01151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3AB35144-4210-4B71-B64D-E0347DCA65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62" t="22101" r="25883" b="21986"/>
          <a:stretch/>
        </p:blipFill>
        <p:spPr>
          <a:xfrm>
            <a:off x="290285" y="365125"/>
            <a:ext cx="2438400" cy="1211717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3A88A8E-B5CF-407C-B5BE-8397838FD8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6313" y="5106989"/>
            <a:ext cx="2035687" cy="1751011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F68590FE-94DB-4D74-A4D8-14801CCA65F7}"/>
              </a:ext>
            </a:extLst>
          </p:cNvPr>
          <p:cNvSpPr txBox="1"/>
          <p:nvPr/>
        </p:nvSpPr>
        <p:spPr>
          <a:xfrm>
            <a:off x="3326130" y="320675"/>
            <a:ext cx="658368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6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Demi Cond"/>
                <a:ea typeface="等线"/>
                <a:cs typeface="+mn-cs"/>
              </a:rPr>
              <a:t>What is Unity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476476D-6A34-4C8E-ADFF-B67D161C106D}"/>
              </a:ext>
            </a:extLst>
          </p:cNvPr>
          <p:cNvSpPr txBox="1"/>
          <p:nvPr/>
        </p:nvSpPr>
        <p:spPr>
          <a:xfrm>
            <a:off x="1047750" y="2095500"/>
            <a:ext cx="10144125" cy="22406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SG" sz="2400" dirty="0">
                <a:solidFill>
                  <a:prstClr val="white"/>
                </a:solidFill>
              </a:rPr>
              <a:t>A Game Engine</a:t>
            </a: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SG" sz="2400" dirty="0">
                <a:solidFill>
                  <a:prstClr val="white"/>
                </a:solidFill>
              </a:rPr>
              <a:t>Developed by Unity Technologies, first announced and released in June 2005</a:t>
            </a: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en-SG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Demi Cond"/>
                <a:ea typeface="等线"/>
                <a:cs typeface="+mn-cs"/>
              </a:rPr>
              <a:t>2D </a:t>
            </a:r>
            <a:r>
              <a:rPr lang="en-SG" sz="2400" dirty="0">
                <a:solidFill>
                  <a:prstClr val="white"/>
                </a:solidFill>
                <a:latin typeface="Franklin Gothic Demi Cond"/>
                <a:ea typeface="等线"/>
              </a:rPr>
              <a:t>and 3D</a:t>
            </a: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en-SG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Demi Cond"/>
                <a:ea typeface="等线"/>
                <a:cs typeface="+mn-cs"/>
              </a:rPr>
              <a:t>Support primary scripting API for C#</a:t>
            </a:r>
          </a:p>
        </p:txBody>
      </p:sp>
    </p:spTree>
    <p:extLst>
      <p:ext uri="{BB962C8B-B14F-4D97-AF65-F5344CB8AC3E}">
        <p14:creationId xmlns:p14="http://schemas.microsoft.com/office/powerpoint/2010/main" val="2358018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3AB35144-4210-4B71-B64D-E0347DCA65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62" t="22101" r="25883" b="21986"/>
          <a:stretch/>
        </p:blipFill>
        <p:spPr>
          <a:xfrm>
            <a:off x="290285" y="365125"/>
            <a:ext cx="2438400" cy="1211717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3A88A8E-B5CF-407C-B5BE-8397838FD8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6313" y="5106989"/>
            <a:ext cx="2035687" cy="1751011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F68590FE-94DB-4D74-A4D8-14801CCA65F7}"/>
              </a:ext>
            </a:extLst>
          </p:cNvPr>
          <p:cNvSpPr txBox="1"/>
          <p:nvPr/>
        </p:nvSpPr>
        <p:spPr>
          <a:xfrm>
            <a:off x="3326130" y="320675"/>
            <a:ext cx="658368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6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等线"/>
                <a:cs typeface="+mn-cs"/>
              </a:rPr>
              <a:t>Features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A30EC58-EA5E-4D90-99CF-9A105CDA5884}"/>
              </a:ext>
            </a:extLst>
          </p:cNvPr>
          <p:cNvSpPr txBox="1"/>
          <p:nvPr/>
        </p:nvSpPr>
        <p:spPr>
          <a:xfrm>
            <a:off x="1009650" y="2019300"/>
            <a:ext cx="924877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2800" b="1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All-in-one editor</a:t>
            </a:r>
            <a:r>
              <a:rPr lang="en-SG" sz="28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2800" b="1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2D &amp; 3D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2800" b="1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AI pathfinding tools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2800" b="1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User interfaces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2800" b="1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Physics engines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2800" b="1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Custom tools</a:t>
            </a:r>
            <a:endParaRPr lang="en-SG" sz="2800" dirty="0">
              <a:solidFill>
                <a:schemeClr val="bg1"/>
              </a:solidFill>
              <a:latin typeface="Franklin Gothic Demi Cond" panose="020B07060304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87440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3AB35144-4210-4B71-B64D-E0347DCA65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62" t="22101" r="25883" b="21986"/>
          <a:stretch/>
        </p:blipFill>
        <p:spPr>
          <a:xfrm>
            <a:off x="290285" y="365125"/>
            <a:ext cx="2438400" cy="1211717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3A88A8E-B5CF-407C-B5BE-8397838FD8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6313" y="5106989"/>
            <a:ext cx="2035687" cy="1751011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F68590FE-94DB-4D74-A4D8-14801CCA65F7}"/>
              </a:ext>
            </a:extLst>
          </p:cNvPr>
          <p:cNvSpPr txBox="1"/>
          <p:nvPr/>
        </p:nvSpPr>
        <p:spPr>
          <a:xfrm>
            <a:off x="2935605" y="2482850"/>
            <a:ext cx="658368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6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Demi Cond"/>
                <a:ea typeface="等线"/>
                <a:cs typeface="+mn-cs"/>
              </a:rPr>
              <a:t>Let’s Get Started!</a:t>
            </a:r>
          </a:p>
        </p:txBody>
      </p:sp>
    </p:spTree>
    <p:extLst>
      <p:ext uri="{BB962C8B-B14F-4D97-AF65-F5344CB8AC3E}">
        <p14:creationId xmlns:p14="http://schemas.microsoft.com/office/powerpoint/2010/main" val="35495431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3AB35144-4210-4B71-B64D-E0347DCA65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62" t="22101" r="25883" b="21986"/>
          <a:stretch/>
        </p:blipFill>
        <p:spPr>
          <a:xfrm>
            <a:off x="290285" y="365125"/>
            <a:ext cx="2438400" cy="1211717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3A88A8E-B5CF-407C-B5BE-8397838FD8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6313" y="5106989"/>
            <a:ext cx="2035687" cy="1751011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F68590FE-94DB-4D74-A4D8-14801CCA65F7}"/>
              </a:ext>
            </a:extLst>
          </p:cNvPr>
          <p:cNvSpPr txBox="1"/>
          <p:nvPr/>
        </p:nvSpPr>
        <p:spPr>
          <a:xfrm>
            <a:off x="3326130" y="320675"/>
            <a:ext cx="658368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6600" dirty="0">
                <a:solidFill>
                  <a:schemeClr val="bg1"/>
                </a:solidFill>
              </a:rPr>
              <a:t>Scene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476476D-6A34-4C8E-ADFF-B67D161C106D}"/>
              </a:ext>
            </a:extLst>
          </p:cNvPr>
          <p:cNvSpPr txBox="1"/>
          <p:nvPr/>
        </p:nvSpPr>
        <p:spPr>
          <a:xfrm>
            <a:off x="1104899" y="2026217"/>
            <a:ext cx="1035367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3600" dirty="0">
                <a:solidFill>
                  <a:schemeClr val="bg1"/>
                </a:solidFill>
              </a:rPr>
              <a:t>The </a:t>
            </a:r>
            <a:r>
              <a:rPr lang="en-SG" sz="3600" dirty="0">
                <a:solidFill>
                  <a:srgbClr val="6699FF"/>
                </a:solidFill>
              </a:rPr>
              <a:t>container</a:t>
            </a:r>
            <a:r>
              <a:rPr lang="en-SG" sz="3600" dirty="0">
                <a:solidFill>
                  <a:schemeClr val="bg1"/>
                </a:solidFill>
              </a:rPr>
              <a:t> of all games objects present.</a:t>
            </a:r>
          </a:p>
          <a:p>
            <a:endParaRPr lang="en-SG" sz="3600" dirty="0">
              <a:solidFill>
                <a:schemeClr val="bg1"/>
              </a:solidFill>
            </a:endParaRPr>
          </a:p>
          <a:p>
            <a:r>
              <a:rPr lang="en-SG" sz="3600" dirty="0">
                <a:solidFill>
                  <a:schemeClr val="bg1"/>
                </a:solidFill>
              </a:rPr>
              <a:t>Scenes contain the </a:t>
            </a:r>
            <a:r>
              <a:rPr lang="en-SG" sz="3600" dirty="0">
                <a:solidFill>
                  <a:srgbClr val="6699FF"/>
                </a:solidFill>
              </a:rPr>
              <a:t>environments</a:t>
            </a:r>
            <a:r>
              <a:rPr lang="en-SG" sz="3600" dirty="0">
                <a:solidFill>
                  <a:schemeClr val="bg1"/>
                </a:solidFill>
              </a:rPr>
              <a:t> and </a:t>
            </a:r>
            <a:r>
              <a:rPr lang="en-SG" sz="3600" dirty="0">
                <a:solidFill>
                  <a:srgbClr val="6699FF"/>
                </a:solidFill>
              </a:rPr>
              <a:t>menus</a:t>
            </a:r>
            <a:r>
              <a:rPr lang="en-SG" sz="3600" dirty="0">
                <a:solidFill>
                  <a:schemeClr val="bg1"/>
                </a:solidFill>
              </a:rPr>
              <a:t> of your game. </a:t>
            </a:r>
          </a:p>
        </p:txBody>
      </p:sp>
    </p:spTree>
    <p:extLst>
      <p:ext uri="{BB962C8B-B14F-4D97-AF65-F5344CB8AC3E}">
        <p14:creationId xmlns:p14="http://schemas.microsoft.com/office/powerpoint/2010/main" val="23109191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3AB35144-4210-4B71-B64D-E0347DCA65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62" t="22101" r="25883" b="21986"/>
          <a:stretch/>
        </p:blipFill>
        <p:spPr>
          <a:xfrm>
            <a:off x="290285" y="365125"/>
            <a:ext cx="2438400" cy="1211717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3A88A8E-B5CF-407C-B5BE-8397838FD8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6313" y="5106989"/>
            <a:ext cx="2035687" cy="1751011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F68590FE-94DB-4D74-A4D8-14801CCA65F7}"/>
              </a:ext>
            </a:extLst>
          </p:cNvPr>
          <p:cNvSpPr txBox="1"/>
          <p:nvPr/>
        </p:nvSpPr>
        <p:spPr>
          <a:xfrm>
            <a:off x="3326130" y="320675"/>
            <a:ext cx="658368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6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Demi Cond"/>
                <a:ea typeface="等线"/>
                <a:cs typeface="+mn-cs"/>
              </a:rPr>
              <a:t>Prefab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476476D-6A34-4C8E-ADFF-B67D161C106D}"/>
              </a:ext>
            </a:extLst>
          </p:cNvPr>
          <p:cNvSpPr txBox="1"/>
          <p:nvPr/>
        </p:nvSpPr>
        <p:spPr>
          <a:xfrm>
            <a:off x="1381125" y="2007167"/>
            <a:ext cx="94297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SG" sz="3600" dirty="0">
                <a:solidFill>
                  <a:prstClr val="white"/>
                </a:solidFill>
              </a:rPr>
              <a:t>The prefab acts as a </a:t>
            </a:r>
            <a:r>
              <a:rPr lang="en-SG" sz="3600" dirty="0">
                <a:solidFill>
                  <a:srgbClr val="6699FF"/>
                </a:solidFill>
              </a:rPr>
              <a:t>template</a:t>
            </a:r>
            <a:r>
              <a:rPr lang="en-SG" sz="3600" dirty="0">
                <a:solidFill>
                  <a:prstClr val="white"/>
                </a:solidFill>
              </a:rPr>
              <a:t> from which you can create new </a:t>
            </a:r>
            <a:r>
              <a:rPr lang="en-SG" sz="3600" dirty="0">
                <a:solidFill>
                  <a:srgbClr val="6699FF"/>
                </a:solidFill>
              </a:rPr>
              <a:t>object instances </a:t>
            </a:r>
            <a:r>
              <a:rPr lang="en-SG" sz="3600" dirty="0">
                <a:solidFill>
                  <a:prstClr val="white"/>
                </a:solidFill>
              </a:rPr>
              <a:t>in the scene.</a:t>
            </a:r>
          </a:p>
        </p:txBody>
      </p:sp>
    </p:spTree>
    <p:extLst>
      <p:ext uri="{BB962C8B-B14F-4D97-AF65-F5344CB8AC3E}">
        <p14:creationId xmlns:p14="http://schemas.microsoft.com/office/powerpoint/2010/main" val="37808681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3AB35144-4210-4B71-B64D-E0347DCA65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62" t="22101" r="25883" b="21986"/>
          <a:stretch/>
        </p:blipFill>
        <p:spPr>
          <a:xfrm>
            <a:off x="290285" y="365125"/>
            <a:ext cx="2438400" cy="1211717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3A88A8E-B5CF-407C-B5BE-8397838FD8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6313" y="5106989"/>
            <a:ext cx="2035687" cy="1751011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F68590FE-94DB-4D74-A4D8-14801CCA65F7}"/>
              </a:ext>
            </a:extLst>
          </p:cNvPr>
          <p:cNvSpPr txBox="1"/>
          <p:nvPr/>
        </p:nvSpPr>
        <p:spPr>
          <a:xfrm>
            <a:off x="3326130" y="320675"/>
            <a:ext cx="658368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6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Demi Cond"/>
                <a:ea typeface="等线"/>
                <a:cs typeface="+mn-cs"/>
              </a:rPr>
              <a:t>Scripts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476476D-6A34-4C8E-ADFF-B67D161C106D}"/>
              </a:ext>
            </a:extLst>
          </p:cNvPr>
          <p:cNvSpPr txBox="1"/>
          <p:nvPr/>
        </p:nvSpPr>
        <p:spPr>
          <a:xfrm>
            <a:off x="1239581" y="1997642"/>
            <a:ext cx="9934575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SG" sz="3600" dirty="0">
                <a:solidFill>
                  <a:prstClr val="white"/>
                </a:solidFill>
              </a:rPr>
              <a:t>Unity allows you to </a:t>
            </a:r>
            <a:r>
              <a:rPr lang="en-SG" sz="3600" dirty="0">
                <a:solidFill>
                  <a:srgbClr val="6699FF"/>
                </a:solidFill>
              </a:rPr>
              <a:t>create your own Components </a:t>
            </a:r>
            <a:r>
              <a:rPr lang="en-SG" sz="3600" dirty="0">
                <a:solidFill>
                  <a:prstClr val="white"/>
                </a:solidFill>
              </a:rPr>
              <a:t>using scripts.</a:t>
            </a:r>
          </a:p>
          <a:p>
            <a:pPr lvl="0"/>
            <a:endParaRPr lang="en-SG" sz="3600" dirty="0">
              <a:solidFill>
                <a:prstClr val="white"/>
              </a:solidFill>
            </a:endParaRPr>
          </a:p>
          <a:p>
            <a:pPr lvl="0"/>
            <a:r>
              <a:rPr lang="en-SG" sz="3600" dirty="0">
                <a:solidFill>
                  <a:prstClr val="white"/>
                </a:solidFill>
              </a:rPr>
              <a:t>Unity supports the C# programming language natively.</a:t>
            </a:r>
          </a:p>
        </p:txBody>
      </p:sp>
    </p:spTree>
    <p:extLst>
      <p:ext uri="{BB962C8B-B14F-4D97-AF65-F5344CB8AC3E}">
        <p14:creationId xmlns:p14="http://schemas.microsoft.com/office/powerpoint/2010/main" val="11714794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3AB35144-4210-4B71-B64D-E0347DCA65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62" t="22101" r="25883" b="21986"/>
          <a:stretch/>
        </p:blipFill>
        <p:spPr>
          <a:xfrm>
            <a:off x="290285" y="365125"/>
            <a:ext cx="2438400" cy="1211717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3A88A8E-B5CF-407C-B5BE-8397838FD8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6313" y="5106989"/>
            <a:ext cx="2035687" cy="1751011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F68590FE-94DB-4D74-A4D8-14801CCA65F7}"/>
              </a:ext>
            </a:extLst>
          </p:cNvPr>
          <p:cNvSpPr txBox="1"/>
          <p:nvPr/>
        </p:nvSpPr>
        <p:spPr>
          <a:xfrm>
            <a:off x="3326130" y="320675"/>
            <a:ext cx="658368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6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Demi Cond"/>
                <a:ea typeface="等线"/>
                <a:cs typeface="+mn-cs"/>
              </a:rPr>
              <a:t>Input.GetKey</a:t>
            </a:r>
            <a:endParaRPr kumimoji="0" lang="en-SG" sz="6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Demi Cond"/>
              <a:ea typeface="等线"/>
              <a:cs typeface="+mn-cs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476476D-6A34-4C8E-ADFF-B67D161C106D}"/>
              </a:ext>
            </a:extLst>
          </p:cNvPr>
          <p:cNvSpPr txBox="1"/>
          <p:nvPr/>
        </p:nvSpPr>
        <p:spPr>
          <a:xfrm>
            <a:off x="1619250" y="2502467"/>
            <a:ext cx="94297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SG" sz="4400" dirty="0">
                <a:solidFill>
                  <a:srgbClr val="FF5050"/>
                </a:solidFill>
              </a:rPr>
              <a:t>public static bool </a:t>
            </a:r>
            <a:r>
              <a:rPr lang="en-SG" sz="4400" dirty="0" err="1">
                <a:solidFill>
                  <a:srgbClr val="CC66FF"/>
                </a:solidFill>
              </a:rPr>
              <a:t>GetKey</a:t>
            </a:r>
            <a:r>
              <a:rPr lang="en-SG" sz="4400" dirty="0">
                <a:solidFill>
                  <a:schemeClr val="bg1"/>
                </a:solidFill>
              </a:rPr>
              <a:t>(</a:t>
            </a:r>
            <a:r>
              <a:rPr lang="en-SG" sz="4400" dirty="0" err="1">
                <a:solidFill>
                  <a:srgbClr val="CC66FF"/>
                </a:solidFill>
              </a:rPr>
              <a:t>KeyCode</a:t>
            </a:r>
            <a:r>
              <a:rPr lang="en-SG" sz="4400" dirty="0">
                <a:solidFill>
                  <a:schemeClr val="bg1"/>
                </a:solidFill>
              </a:rPr>
              <a:t> key);</a:t>
            </a:r>
            <a:endParaRPr kumimoji="0" lang="en-SG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Franklin Gothic Demi Cond"/>
              <a:ea typeface="等线"/>
            </a:endParaRPr>
          </a:p>
        </p:txBody>
      </p:sp>
    </p:spTree>
    <p:extLst>
      <p:ext uri="{BB962C8B-B14F-4D97-AF65-F5344CB8AC3E}">
        <p14:creationId xmlns:p14="http://schemas.microsoft.com/office/powerpoint/2010/main" val="8817576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2">
      <a:majorFont>
        <a:latin typeface="Franklin Gothic Demi Cond"/>
        <a:ea typeface="等线 Light"/>
        <a:cs typeface=""/>
      </a:majorFont>
      <a:minorFont>
        <a:latin typeface="Franklin Gothic Demi Cond"/>
        <a:ea typeface="等线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</TotalTime>
  <Words>237</Words>
  <Application>Microsoft Office PowerPoint</Application>
  <PresentationFormat>宽屏</PresentationFormat>
  <Paragraphs>37</Paragraphs>
  <Slides>14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19" baseType="lpstr">
      <vt:lpstr>等线</vt:lpstr>
      <vt:lpstr>等线 Light</vt:lpstr>
      <vt:lpstr>Arial</vt:lpstr>
      <vt:lpstr>Franklin Gothic Demi Cond</vt:lpstr>
      <vt:lpstr>Office 主题​​</vt:lpstr>
      <vt:lpstr>PowerPoint 演示文稿</vt:lpstr>
      <vt:lpstr>Unity Game Development Workshop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#YONG HAO#</dc:creator>
  <cp:lastModifiedBy>#YONG HAO#</cp:lastModifiedBy>
  <cp:revision>15</cp:revision>
  <dcterms:created xsi:type="dcterms:W3CDTF">2018-10-11T13:02:12Z</dcterms:created>
  <dcterms:modified xsi:type="dcterms:W3CDTF">2018-10-11T14:06:48Z</dcterms:modified>
</cp:coreProperties>
</file>